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75" r:id="rId4"/>
    <p:sldId id="286" r:id="rId5"/>
    <p:sldId id="276" r:id="rId6"/>
    <p:sldId id="277" r:id="rId7"/>
    <p:sldId id="279" r:id="rId8"/>
    <p:sldId id="285" r:id="rId9"/>
    <p:sldId id="280" r:id="rId10"/>
    <p:sldId id="272" r:id="rId11"/>
    <p:sldId id="283" r:id="rId12"/>
    <p:sldId id="281" r:id="rId13"/>
    <p:sldId id="259" r:id="rId14"/>
    <p:sldId id="260" r:id="rId15"/>
    <p:sldId id="262" r:id="rId16"/>
    <p:sldId id="265" r:id="rId17"/>
    <p:sldId id="263" r:id="rId18"/>
    <p:sldId id="261" r:id="rId19"/>
    <p:sldId id="266" r:id="rId20"/>
    <p:sldId id="267" r:id="rId21"/>
    <p:sldId id="28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582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행동 서열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091498"/>
              </p:ext>
            </p:extLst>
          </p:nvPr>
        </p:nvGraphicFramePr>
        <p:xfrm>
          <a:off x="1810861" y="1449388"/>
          <a:ext cx="85702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서열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 캐릭터의 속도에 따른 행동의 순서를 정하는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)+N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서열은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것에서 큰 것 순으로 정해지며 캐릭터들은 해동 서열에 따라서 행동 순서가 정해진다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492AB90-C5BA-26AE-3220-A4E658348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" t="1786" r="90258" b="73419"/>
          <a:stretch/>
        </p:blipFill>
        <p:spPr>
          <a:xfrm>
            <a:off x="4579322" y="3428999"/>
            <a:ext cx="1516678" cy="2879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31B449-90EF-E290-E1CC-E87B3E0C44AA}"/>
              </a:ext>
            </a:extLst>
          </p:cNvPr>
          <p:cNvSpPr txBox="1"/>
          <p:nvPr/>
        </p:nvSpPr>
        <p:spPr>
          <a:xfrm>
            <a:off x="6353175" y="5994709"/>
            <a:ext cx="194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전투 중 행동 순서</a:t>
            </a:r>
            <a:endParaRPr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74242F-638D-A1B0-3BD6-E60E22166587}"/>
              </a:ext>
            </a:extLst>
          </p:cNvPr>
          <p:cNvSpPr/>
          <p:nvPr/>
        </p:nvSpPr>
        <p:spPr>
          <a:xfrm>
            <a:off x="4651374" y="3489437"/>
            <a:ext cx="1349376" cy="28192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AD06A73-D9CE-BF9C-6291-A848EDEDF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109037"/>
              </p:ext>
            </p:extLst>
          </p:nvPr>
        </p:nvGraphicFramePr>
        <p:xfrm>
          <a:off x="6096000" y="3422761"/>
          <a:ext cx="257175" cy="2879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5">
                  <a:extLst>
                    <a:ext uri="{9D8B030D-6E8A-4147-A177-3AD203B41FA5}">
                      <a16:colId xmlns:a16="http://schemas.microsoft.com/office/drawing/2014/main" val="2936568870"/>
                    </a:ext>
                  </a:extLst>
                </a:gridCol>
              </a:tblGrid>
              <a:tr h="9858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679991"/>
                  </a:ext>
                </a:extLst>
              </a:tr>
              <a:tr h="6312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493002"/>
                  </a:ext>
                </a:extLst>
              </a:tr>
              <a:tr h="6312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809934"/>
                  </a:ext>
                </a:extLst>
              </a:tr>
              <a:tr h="6312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89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95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23014"/>
              </p:ext>
            </p:extLst>
          </p:nvPr>
        </p:nvGraphicFramePr>
        <p:xfrm>
          <a:off x="1320323" y="2969260"/>
          <a:ext cx="9551353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단계로 모든 캐릭터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자신에 턴에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발동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보너스 턴을 받아 사용하게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턴과는 별개로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망각의 기억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혼돈의 기억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도전 컨텐츠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에는 라운드가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08322"/>
              </p:ext>
            </p:extLst>
          </p:nvPr>
        </p:nvGraphicFramePr>
        <p:xfrm>
          <a:off x="1580844" y="1476947"/>
          <a:ext cx="9551353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되는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적인 턴과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턴을 받아 행동을 할 수 있으며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 하여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기다리게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행동까지 걸리는 일종의 시간으로 모든 캐릭터는 현재 가장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적은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만큼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감소하고 해당 캐릭터가 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만큼 상승하여 다음 캐릭터가 턴을 받게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 공격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일정한 조건을 달성할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받아 발동되는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사용하는 특수한 스킬로 사용하는 즉시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받아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게임인 스타레일에 존재하는 일종의 시간 제한으로 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4760136E-3CA9-4ACD-3B45-A277076C6150}"/>
              </a:ext>
            </a:extLst>
          </p:cNvPr>
          <p:cNvGrpSpPr/>
          <p:nvPr/>
        </p:nvGrpSpPr>
        <p:grpSpPr>
          <a:xfrm>
            <a:off x="4235793" y="4225227"/>
            <a:ext cx="3720414" cy="2016760"/>
            <a:chOff x="1580844" y="4291965"/>
            <a:chExt cx="3720414" cy="20167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31B449-90EF-E290-E1CC-E87B3E0C44AA}"/>
                </a:ext>
              </a:extLst>
            </p:cNvPr>
            <p:cNvSpPr txBox="1"/>
            <p:nvPr/>
          </p:nvSpPr>
          <p:spPr>
            <a:xfrm>
              <a:off x="3352800" y="6000948"/>
              <a:ext cx="1948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현재 행동 수치</a:t>
              </a:r>
              <a:endParaRPr lang="en-US" altLang="ko-KR" sz="1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8F66FD2-95F5-101F-4EDF-0F889EB6A91C}"/>
                </a:ext>
              </a:extLst>
            </p:cNvPr>
            <p:cNvGrpSpPr/>
            <p:nvPr/>
          </p:nvGrpSpPr>
          <p:grpSpPr>
            <a:xfrm>
              <a:off x="1580844" y="4291965"/>
              <a:ext cx="1771956" cy="2016760"/>
              <a:chOff x="1580844" y="4291965"/>
              <a:chExt cx="1771956" cy="201676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492AB90-C5BA-26AE-3220-A4E6583489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97" t="1786" r="90258" b="73419"/>
              <a:stretch/>
            </p:blipFill>
            <p:spPr>
              <a:xfrm>
                <a:off x="1580844" y="4291965"/>
                <a:ext cx="1062176" cy="201676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1881018-DD40-87BE-373A-21FA90FD9449}"/>
                  </a:ext>
                </a:extLst>
              </p:cNvPr>
              <p:cNvSpPr/>
              <p:nvPr/>
            </p:nvSpPr>
            <p:spPr>
              <a:xfrm>
                <a:off x="2136379" y="5188613"/>
                <a:ext cx="418285" cy="18301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" name="연결선: 꺾임 7">
                <a:extLst>
                  <a:ext uri="{FF2B5EF4-FFF2-40B4-BE49-F238E27FC236}">
                    <a16:creationId xmlns:a16="http://schemas.microsoft.com/office/drawing/2014/main" id="{77DBE50C-AE42-DDDF-2B82-F08EAD5513C3}"/>
                  </a:ext>
                </a:extLst>
              </p:cNvPr>
              <p:cNvCxnSpPr>
                <a:cxnSpLocks/>
                <a:stCxn id="7" idx="3"/>
                <a:endCxn id="13" idx="1"/>
              </p:cNvCxnSpPr>
              <p:nvPr/>
            </p:nvCxnSpPr>
            <p:spPr>
              <a:xfrm>
                <a:off x="2554664" y="5280120"/>
                <a:ext cx="798136" cy="874717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AAB99AA-2EC0-73EA-A39D-7CE71720283E}"/>
                  </a:ext>
                </a:extLst>
              </p:cNvPr>
              <p:cNvSpPr/>
              <p:nvPr/>
            </p:nvSpPr>
            <p:spPr>
              <a:xfrm>
                <a:off x="2136379" y="5647735"/>
                <a:ext cx="418285" cy="18301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B37452-ADA5-F826-9C96-DEE7F2B1ECC9}"/>
                  </a:ext>
                </a:extLst>
              </p:cNvPr>
              <p:cNvSpPr/>
              <p:nvPr/>
            </p:nvSpPr>
            <p:spPr>
              <a:xfrm>
                <a:off x="2136379" y="6106857"/>
                <a:ext cx="418285" cy="18301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05A0E41D-6F21-B4CA-A490-3B8757D8FA6D}"/>
                  </a:ext>
                </a:extLst>
              </p:cNvPr>
              <p:cNvCxnSpPr>
                <a:cxnSpLocks/>
                <a:stCxn id="9" idx="3"/>
                <a:endCxn id="13" idx="1"/>
              </p:cNvCxnSpPr>
              <p:nvPr/>
            </p:nvCxnSpPr>
            <p:spPr>
              <a:xfrm>
                <a:off x="2554664" y="5739242"/>
                <a:ext cx="798136" cy="41559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6E2E2281-348F-7544-7ED4-BB2A6C1854A5}"/>
                  </a:ext>
                </a:extLst>
              </p:cNvPr>
              <p:cNvCxnSpPr>
                <a:cxnSpLocks/>
                <a:stCxn id="11" idx="3"/>
                <a:endCxn id="13" idx="1"/>
              </p:cNvCxnSpPr>
              <p:nvPr/>
            </p:nvCxnSpPr>
            <p:spPr>
              <a:xfrm flipV="1">
                <a:off x="2554664" y="6154837"/>
                <a:ext cx="798136" cy="43527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0787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164866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스타레일에 몬스터가 가지고 있는 일종의 보호막으로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피해를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/>
        </p:nvGraphicFramePr>
        <p:xfrm>
          <a:off x="2002948" y="2182131"/>
          <a:ext cx="81861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속성이자 해당 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속성이 몬스터를 공략할 때 가장 효과적인 속성이라는 의미이다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19C2-2CC7-4F56-9BDD-4EFA0ABF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85" y="1439863"/>
            <a:ext cx="3261977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08C853C-6D2D-4899-B6DE-B1946F537D98}"/>
              </a:ext>
            </a:extLst>
          </p:cNvPr>
          <p:cNvSpPr>
            <a:spLocks noChangeAspect="1"/>
          </p:cNvSpPr>
          <p:nvPr/>
        </p:nvSpPr>
        <p:spPr>
          <a:xfrm>
            <a:off x="1572036" y="245242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EC7E06-9A3E-4E97-8AA3-8D4AE6A59F16}"/>
              </a:ext>
            </a:extLst>
          </p:cNvPr>
          <p:cNvSpPr>
            <a:spLocks noChangeAspect="1"/>
          </p:cNvSpPr>
          <p:nvPr/>
        </p:nvSpPr>
        <p:spPr>
          <a:xfrm>
            <a:off x="1572034" y="340034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412B3C8-A611-4BEC-9883-637967620FBB}"/>
              </a:ext>
            </a:extLst>
          </p:cNvPr>
          <p:cNvSpPr>
            <a:spLocks noChangeAspect="1"/>
          </p:cNvSpPr>
          <p:nvPr/>
        </p:nvSpPr>
        <p:spPr>
          <a:xfrm>
            <a:off x="1572034" y="4347771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8648719-3779-4814-BBCD-6B0A6B6E3FF8}"/>
              </a:ext>
            </a:extLst>
          </p:cNvPr>
          <p:cNvGraphicFramePr>
            <a:graphicFrameLocks noGrp="1"/>
          </p:cNvGraphicFramePr>
          <p:nvPr/>
        </p:nvGraphicFramePr>
        <p:xfrm>
          <a:off x="3787288" y="1740196"/>
          <a:ext cx="688352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52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6532775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몬스터에게 데미지가 발생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데미지의 속성이 약점 속성인가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강인도 감소량에 따라서 강인도가 감소한다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C478593A-971C-4ABA-ADAC-78E041B71932}"/>
              </a:ext>
            </a:extLst>
          </p:cNvPr>
          <p:cNvGraphicFramePr>
            <a:graphicFrameLocks noGrp="1"/>
          </p:cNvGraphicFramePr>
          <p:nvPr/>
        </p:nvGraphicFramePr>
        <p:xfrm>
          <a:off x="4783162" y="3614641"/>
          <a:ext cx="605409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3926205">
                  <a:extLst>
                    <a:ext uri="{9D8B030D-6E8A-4147-A177-3AD203B41FA5}">
                      <a16:colId xmlns:a16="http://schemas.microsoft.com/office/drawing/2014/main" val="1909518257"/>
                    </a:ext>
                  </a:extLst>
                </a:gridCol>
                <a:gridCol w="1221105">
                  <a:extLst>
                    <a:ext uri="{9D8B030D-6E8A-4147-A177-3AD203B41FA5}">
                      <a16:colId xmlns:a16="http://schemas.microsoft.com/office/drawing/2014/main" val="203760229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타입별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강인도 감소치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대략적인 수치이다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406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강인도 감소치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82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 대상을 타겟으로 하는 기본 공격이다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를 소모하여 단일 대상을 타겟으로 하는 필살기다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확산형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대상과 대상 양옆을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60,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247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모든 대상을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584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대상을 타겟으로 하고 랜덤 대상에게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 반복한다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첫 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후속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19145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E2E1D02-6C55-460A-8AC2-768B720D3FE6}"/>
              </a:ext>
            </a:extLst>
          </p:cNvPr>
          <p:cNvSpPr txBox="1"/>
          <p:nvPr/>
        </p:nvSpPr>
        <p:spPr>
          <a:xfrm>
            <a:off x="3787288" y="3024303"/>
            <a:ext cx="6980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감소량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행동별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감소치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’×(1+0.01×’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격파 효율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’)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약점 격파 효율은 </a:t>
            </a:r>
            <a:r>
              <a:rPr lang="ko-KR" altLang="en-US" sz="100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로그라이크</a:t>
            </a:r>
            <a:r>
              <a:rPr lang="ko-KR" altLang="en-US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컨텐츠인 시뮬레이션 우주 등에서 획득할 수 있다</a:t>
            </a:r>
            <a:r>
              <a:rPr lang="en-US" altLang="ko-KR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F08E1-B63C-4F7C-8506-5937E8292CE6}"/>
              </a:ext>
            </a:extLst>
          </p:cNvPr>
          <p:cNvSpPr txBox="1"/>
          <p:nvPr/>
        </p:nvSpPr>
        <p:spPr>
          <a:xfrm>
            <a:off x="6096000" y="5586533"/>
            <a:ext cx="4741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필살기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게이지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캐릭터가 행동을 하거나 피격 당했을 경우 상승하는 게이지로 게이지가 최대치에 달성할 경우 원하는 순간에 필살기를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FD342-A803-4066-A22A-829DD7509B38}"/>
              </a:ext>
            </a:extLst>
          </p:cNvPr>
          <p:cNvSpPr txBox="1"/>
          <p:nvPr/>
        </p:nvSpPr>
        <p:spPr>
          <a:xfrm>
            <a:off x="3787288" y="2654596"/>
            <a:ext cx="6980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최종 데미지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기본 데미지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치명타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 증가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저항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방어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받는 피해 증가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 감소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피해 감소 계수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 약점 격파 상태가 아닐 경우 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0.9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이며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,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약점 격파 상태일 경우 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1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이다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/>
        </p:nvGraphicFramePr>
        <p:xfrm>
          <a:off x="1499711" y="1450917"/>
          <a:ext cx="9192578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될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하게된다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A6F84-BD67-44FC-8CD0-F622A83E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99" y="1449388"/>
            <a:ext cx="2717480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060210-68FA-44CD-B210-D8C8A5DB15CA}"/>
              </a:ext>
            </a:extLst>
          </p:cNvPr>
          <p:cNvSpPr>
            <a:spLocks noChangeAspect="1"/>
          </p:cNvSpPr>
          <p:nvPr/>
        </p:nvSpPr>
        <p:spPr>
          <a:xfrm>
            <a:off x="2123465" y="2291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AE88FC-9293-4F7D-B1FC-BF7F201E07EE}"/>
              </a:ext>
            </a:extLst>
          </p:cNvPr>
          <p:cNvSpPr>
            <a:spLocks noChangeAspect="1"/>
          </p:cNvSpPr>
          <p:nvPr/>
        </p:nvSpPr>
        <p:spPr>
          <a:xfrm>
            <a:off x="2140099" y="3056157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116842-3271-431D-87E9-FEAEDA2BBD99}"/>
              </a:ext>
            </a:extLst>
          </p:cNvPr>
          <p:cNvSpPr>
            <a:spLocks noChangeAspect="1"/>
          </p:cNvSpPr>
          <p:nvPr/>
        </p:nvSpPr>
        <p:spPr>
          <a:xfrm>
            <a:off x="2140099" y="387905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A5372A-AAE5-4781-A880-0379436C535F}"/>
              </a:ext>
            </a:extLst>
          </p:cNvPr>
          <p:cNvSpPr>
            <a:spLocks noChangeAspect="1"/>
          </p:cNvSpPr>
          <p:nvPr/>
        </p:nvSpPr>
        <p:spPr>
          <a:xfrm>
            <a:off x="2140099" y="4662927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70217320-AE19-46ED-9C7B-009C70B5830B}"/>
              </a:ext>
            </a:extLst>
          </p:cNvPr>
          <p:cNvGraphicFramePr>
            <a:graphicFrameLocks noGrp="1"/>
          </p:cNvGraphicFramePr>
          <p:nvPr/>
        </p:nvGraphicFramePr>
        <p:xfrm>
          <a:off x="4970585" y="1917470"/>
          <a:ext cx="524891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4905693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강인도가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 되었는가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몬스터에게 격파 피해를 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현재 행동 수치가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25%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감소한다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023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강인도가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되 피해 속성에 따른 속성별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디버프가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발생한다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88E9AE9-F350-43CF-833B-4C31BB7C5E76}"/>
              </a:ext>
            </a:extLst>
          </p:cNvPr>
          <p:cNvSpPr txBox="1"/>
          <p:nvPr/>
        </p:nvSpPr>
        <p:spPr>
          <a:xfrm>
            <a:off x="5504936" y="3186370"/>
            <a:ext cx="4721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19946A-0BA1-4DB8-98A7-253DFFB57236}"/>
              </a:ext>
            </a:extLst>
          </p:cNvPr>
          <p:cNvGraphicFramePr>
            <a:graphicFrameLocks noGrp="1"/>
          </p:cNvGraphicFramePr>
          <p:nvPr/>
        </p:nvGraphicFramePr>
        <p:xfrm>
          <a:off x="4705474" y="3634105"/>
          <a:ext cx="5521324" cy="282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864190338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628560878"/>
                    </a:ext>
                  </a:extLst>
                </a:gridCol>
                <a:gridCol w="1950402">
                  <a:extLst>
                    <a:ext uri="{9D8B030D-6E8A-4147-A177-3AD203B41FA5}">
                      <a16:colId xmlns:a16="http://schemas.microsoft.com/office/drawing/2014/main" val="372344450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231242003"/>
                    </a:ext>
                  </a:extLst>
                </a:gridCol>
                <a:gridCol w="1963102">
                  <a:extLst>
                    <a:ext uri="{9D8B030D-6E8A-4147-A177-3AD203B41FA5}">
                      <a16:colId xmlns:a16="http://schemas.microsoft.com/office/drawing/2014/main" val="1813844197"/>
                    </a:ext>
                  </a:extLst>
                </a:gridCol>
              </a:tblGrid>
              <a:tr h="122175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18558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턴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189655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16/7%(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250916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329059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18491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613145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705756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307377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600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6418C9-3294-4637-BB82-19BBD8CF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80" y="1449387"/>
            <a:ext cx="4553617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060210-68FA-44CD-B210-D8C8A5DB15CA}"/>
              </a:ext>
            </a:extLst>
          </p:cNvPr>
          <p:cNvSpPr>
            <a:spLocks noChangeAspect="1"/>
          </p:cNvSpPr>
          <p:nvPr/>
        </p:nvSpPr>
        <p:spPr>
          <a:xfrm>
            <a:off x="2290519" y="2579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AE88FC-9293-4F7D-B1FC-BF7F201E07EE}"/>
              </a:ext>
            </a:extLst>
          </p:cNvPr>
          <p:cNvSpPr>
            <a:spLocks noChangeAspect="1"/>
          </p:cNvSpPr>
          <p:nvPr/>
        </p:nvSpPr>
        <p:spPr>
          <a:xfrm>
            <a:off x="2290519" y="3429000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116842-3271-431D-87E9-FEAEDA2BBD99}"/>
              </a:ext>
            </a:extLst>
          </p:cNvPr>
          <p:cNvSpPr>
            <a:spLocks noChangeAspect="1"/>
          </p:cNvSpPr>
          <p:nvPr/>
        </p:nvSpPr>
        <p:spPr>
          <a:xfrm>
            <a:off x="2290519" y="4397029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6044763-7166-46EC-AB90-66AF339E3A9F}"/>
              </a:ext>
            </a:extLst>
          </p:cNvPr>
          <p:cNvSpPr>
            <a:spLocks noChangeAspect="1"/>
          </p:cNvSpPr>
          <p:nvPr/>
        </p:nvSpPr>
        <p:spPr>
          <a:xfrm>
            <a:off x="4532158" y="2435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658A0F4-531A-4112-85EE-96B553B675FA}"/>
              </a:ext>
            </a:extLst>
          </p:cNvPr>
          <p:cNvGraphicFramePr>
            <a:graphicFrameLocks noGrp="1"/>
          </p:cNvGraphicFramePr>
          <p:nvPr/>
        </p:nvGraphicFramePr>
        <p:xfrm>
          <a:off x="4820158" y="3525116"/>
          <a:ext cx="5390197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5046980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현재 행동 수치가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100%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되어 행동을 할 수 있는가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몬스터가 행동을 하지 못할 경우 약점 격파 상태는 유지된다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강인도가 최대치 만큼 회복된다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023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약점 격파 상태가 해제된다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4B51C1-9CB2-40CC-8E78-FA2E9F372816}"/>
              </a:ext>
            </a:extLst>
          </p:cNvPr>
          <p:cNvSpPr txBox="1"/>
          <p:nvPr/>
        </p:nvSpPr>
        <p:spPr>
          <a:xfrm>
            <a:off x="4820157" y="4744316"/>
            <a:ext cx="5390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몬스터의 강인도는 몬스터 별로 다르며 일반</a:t>
            </a:r>
            <a:r>
              <a:rPr lang="en-US" altLang="ko-KR" sz="1000" dirty="0"/>
              <a:t>,</a:t>
            </a:r>
            <a:r>
              <a:rPr lang="ko-KR" altLang="en-US" sz="1000" dirty="0"/>
              <a:t> 정예</a:t>
            </a:r>
            <a:r>
              <a:rPr lang="en-US" altLang="ko-KR" sz="1000" dirty="0"/>
              <a:t>, </a:t>
            </a:r>
            <a:r>
              <a:rPr lang="ko-KR" altLang="en-US" sz="1000" dirty="0"/>
              <a:t>보스 몬스터 순으로 수치가 극변한다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8549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16259"/>
              </p:ext>
            </p:extLst>
          </p:nvPr>
        </p:nvGraphicFramePr>
        <p:xfrm>
          <a:off x="1631473" y="1819847"/>
          <a:ext cx="8929053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9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캐릭터나 모든 몬스터가 전멸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아군 캐릭터 전원이 전투 불능 상태가 인가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 몬스터를 모두 처치하였는가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하거나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특정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 라운드에 도달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 등에 관련된 포인트 달성 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5957" y="3429000"/>
            <a:ext cx="5196255" cy="2872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57E5D7-DA86-425A-925A-2049EBA9AE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3429000"/>
            <a:ext cx="5196254" cy="28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001563-E580-C8AC-F9B5-B50959C395A3}"/>
              </a:ext>
            </a:extLst>
          </p:cNvPr>
          <p:cNvGrpSpPr/>
          <p:nvPr/>
        </p:nvGrpSpPr>
        <p:grpSpPr>
          <a:xfrm>
            <a:off x="839788" y="2709000"/>
            <a:ext cx="1538045" cy="1440000"/>
            <a:chOff x="1412664" y="4843944"/>
            <a:chExt cx="1800000" cy="1440000"/>
          </a:xfrm>
        </p:grpSpPr>
        <p:sp>
          <p:nvSpPr>
            <p:cNvPr id="6" name="순서도: 카드 5">
              <a:extLst>
                <a:ext uri="{FF2B5EF4-FFF2-40B4-BE49-F238E27FC236}">
                  <a16:creationId xmlns:a16="http://schemas.microsoft.com/office/drawing/2014/main" id="{DEBD7451-1DFF-4904-8BD9-4BAB5065C12C}"/>
                </a:ext>
              </a:extLst>
            </p:cNvPr>
            <p:cNvSpPr/>
            <p:nvPr/>
          </p:nvSpPr>
          <p:spPr>
            <a:xfrm>
              <a:off x="1412664" y="4843944"/>
              <a:ext cx="1800000" cy="1440000"/>
            </a:xfrm>
            <a:prstGeom prst="flowChartPunchedCard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E095FF0-D4BC-E357-0FE0-F937CC8E2206}"/>
                </a:ext>
              </a:extLst>
            </p:cNvPr>
            <p:cNvSpPr/>
            <p:nvPr/>
          </p:nvSpPr>
          <p:spPr>
            <a:xfrm>
              <a:off x="1817725" y="4902464"/>
              <a:ext cx="1340998" cy="284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dirty="0"/>
                <a:t>필드 탐색 단계</a:t>
              </a:r>
              <a:endParaRPr lang="en-US" altLang="ko-KR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B667F8-4EFF-446D-5E15-2A945E090698}"/>
                </a:ext>
              </a:extLst>
            </p:cNvPr>
            <p:cNvSpPr/>
            <p:nvPr/>
          </p:nvSpPr>
          <p:spPr>
            <a:xfrm>
              <a:off x="1502664" y="5245007"/>
              <a:ext cx="1620000" cy="9727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전투 시작 전에 몬스터를 찾는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단계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54FB12-ABB6-4816-4947-4F64E12B2EE2}"/>
              </a:ext>
            </a:extLst>
          </p:cNvPr>
          <p:cNvGrpSpPr/>
          <p:nvPr/>
        </p:nvGrpSpPr>
        <p:grpSpPr>
          <a:xfrm>
            <a:off x="3082526" y="2709000"/>
            <a:ext cx="1538045" cy="1440000"/>
            <a:chOff x="1412664" y="4843944"/>
            <a:chExt cx="1800000" cy="1440000"/>
          </a:xfrm>
        </p:grpSpPr>
        <p:sp>
          <p:nvSpPr>
            <p:cNvPr id="16" name="순서도: 카드 15">
              <a:extLst>
                <a:ext uri="{FF2B5EF4-FFF2-40B4-BE49-F238E27FC236}">
                  <a16:creationId xmlns:a16="http://schemas.microsoft.com/office/drawing/2014/main" id="{973B0500-37FA-49F7-7557-2D4B4364F057}"/>
                </a:ext>
              </a:extLst>
            </p:cNvPr>
            <p:cNvSpPr/>
            <p:nvPr/>
          </p:nvSpPr>
          <p:spPr>
            <a:xfrm>
              <a:off x="1412664" y="4843944"/>
              <a:ext cx="1800000" cy="1440000"/>
            </a:xfrm>
            <a:prstGeom prst="flowChartPunchedCard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CB7B97F-7D1C-49EA-1059-045B0F8DBD78}"/>
                </a:ext>
              </a:extLst>
            </p:cNvPr>
            <p:cNvSpPr/>
            <p:nvPr/>
          </p:nvSpPr>
          <p:spPr>
            <a:xfrm>
              <a:off x="1817725" y="4902464"/>
              <a:ext cx="1340998" cy="284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dirty="0"/>
                <a:t>전투 개시 단계</a:t>
              </a:r>
              <a:endParaRPr lang="en-US" altLang="ko-KR" sz="11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83D8A1D-841F-36DC-B968-EB1A5FD8B800}"/>
                </a:ext>
              </a:extLst>
            </p:cNvPr>
            <p:cNvSpPr/>
            <p:nvPr/>
          </p:nvSpPr>
          <p:spPr>
            <a:xfrm>
              <a:off x="1502664" y="5245007"/>
              <a:ext cx="1620000" cy="9727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전투를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시작하는 단계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8719BF-F839-E6CE-1ADF-07D7261DA507}"/>
              </a:ext>
            </a:extLst>
          </p:cNvPr>
          <p:cNvGrpSpPr/>
          <p:nvPr/>
        </p:nvGrpSpPr>
        <p:grpSpPr>
          <a:xfrm>
            <a:off x="5328163" y="2709000"/>
            <a:ext cx="1538045" cy="1440000"/>
            <a:chOff x="1412664" y="4843944"/>
            <a:chExt cx="1800000" cy="1440000"/>
          </a:xfrm>
        </p:grpSpPr>
        <p:sp>
          <p:nvSpPr>
            <p:cNvPr id="20" name="순서도: 카드 19">
              <a:extLst>
                <a:ext uri="{FF2B5EF4-FFF2-40B4-BE49-F238E27FC236}">
                  <a16:creationId xmlns:a16="http://schemas.microsoft.com/office/drawing/2014/main" id="{C2FC5F32-6630-F619-4B9A-C6516C355FAE}"/>
                </a:ext>
              </a:extLst>
            </p:cNvPr>
            <p:cNvSpPr/>
            <p:nvPr/>
          </p:nvSpPr>
          <p:spPr>
            <a:xfrm>
              <a:off x="1412664" y="4843944"/>
              <a:ext cx="1800000" cy="1440000"/>
            </a:xfrm>
            <a:prstGeom prst="flowChartPunchedCard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72D57E-017D-05C4-6FF2-1845AC62F0C9}"/>
                </a:ext>
              </a:extLst>
            </p:cNvPr>
            <p:cNvSpPr/>
            <p:nvPr/>
          </p:nvSpPr>
          <p:spPr>
            <a:xfrm>
              <a:off x="1817725" y="4902464"/>
              <a:ext cx="1340998" cy="284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dirty="0"/>
                <a:t>행동 서열 단계</a:t>
              </a:r>
              <a:endParaRPr lang="en-US" altLang="ko-KR" sz="11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F35949-F3A6-8B5F-3976-F45D832D141E}"/>
                </a:ext>
              </a:extLst>
            </p:cNvPr>
            <p:cNvSpPr/>
            <p:nvPr/>
          </p:nvSpPr>
          <p:spPr>
            <a:xfrm>
              <a:off x="1502664" y="5245007"/>
              <a:ext cx="1620000" cy="9727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전투 중 캐릭터의 행동 순서를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정하는 단계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E1EABC-EA8D-85F1-5991-82133CE79D57}"/>
              </a:ext>
            </a:extLst>
          </p:cNvPr>
          <p:cNvGrpSpPr/>
          <p:nvPr/>
        </p:nvGrpSpPr>
        <p:grpSpPr>
          <a:xfrm>
            <a:off x="7561899" y="2709000"/>
            <a:ext cx="1538045" cy="1440000"/>
            <a:chOff x="1412664" y="4843944"/>
            <a:chExt cx="1800000" cy="1440000"/>
          </a:xfrm>
        </p:grpSpPr>
        <p:sp>
          <p:nvSpPr>
            <p:cNvPr id="24" name="순서도: 카드 23">
              <a:extLst>
                <a:ext uri="{FF2B5EF4-FFF2-40B4-BE49-F238E27FC236}">
                  <a16:creationId xmlns:a16="http://schemas.microsoft.com/office/drawing/2014/main" id="{0AB7EDAF-431F-5109-AC54-6ACAC9D91233}"/>
                </a:ext>
              </a:extLst>
            </p:cNvPr>
            <p:cNvSpPr/>
            <p:nvPr/>
          </p:nvSpPr>
          <p:spPr>
            <a:xfrm>
              <a:off x="1412664" y="4843944"/>
              <a:ext cx="1800000" cy="1440000"/>
            </a:xfrm>
            <a:prstGeom prst="flowChartPunchedCard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2BBD47-BBBC-5225-1590-AC5B37EAF60E}"/>
                </a:ext>
              </a:extLst>
            </p:cNvPr>
            <p:cNvSpPr/>
            <p:nvPr/>
          </p:nvSpPr>
          <p:spPr>
            <a:xfrm>
              <a:off x="1817725" y="4902464"/>
              <a:ext cx="1340998" cy="284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dirty="0"/>
                <a:t>전투 단계</a:t>
              </a:r>
              <a:endParaRPr lang="en-US" altLang="ko-KR" sz="11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103CFA6-2265-C3A3-4976-9C4688461B96}"/>
                </a:ext>
              </a:extLst>
            </p:cNvPr>
            <p:cNvSpPr/>
            <p:nvPr/>
          </p:nvSpPr>
          <p:spPr>
            <a:xfrm>
              <a:off x="1502664" y="5245007"/>
              <a:ext cx="1620000" cy="9727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몬스터와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캐릭터가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전투를 하는 단계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F9C5847-5998-244C-2F82-25FFCE02016D}"/>
              </a:ext>
            </a:extLst>
          </p:cNvPr>
          <p:cNvGrpSpPr/>
          <p:nvPr/>
        </p:nvGrpSpPr>
        <p:grpSpPr>
          <a:xfrm>
            <a:off x="9814168" y="2709000"/>
            <a:ext cx="1538045" cy="1440000"/>
            <a:chOff x="1412664" y="4843944"/>
            <a:chExt cx="1800000" cy="1440000"/>
          </a:xfrm>
        </p:grpSpPr>
        <p:sp>
          <p:nvSpPr>
            <p:cNvPr id="28" name="순서도: 카드 27">
              <a:extLst>
                <a:ext uri="{FF2B5EF4-FFF2-40B4-BE49-F238E27FC236}">
                  <a16:creationId xmlns:a16="http://schemas.microsoft.com/office/drawing/2014/main" id="{E067DF3F-B9A9-CC47-B4AE-DACE417B75D4}"/>
                </a:ext>
              </a:extLst>
            </p:cNvPr>
            <p:cNvSpPr/>
            <p:nvPr/>
          </p:nvSpPr>
          <p:spPr>
            <a:xfrm>
              <a:off x="1412664" y="4843944"/>
              <a:ext cx="1800000" cy="1440000"/>
            </a:xfrm>
            <a:prstGeom prst="flowChartPunchedCard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25BAA85-97EE-AB79-B804-F57E262866B4}"/>
                </a:ext>
              </a:extLst>
            </p:cNvPr>
            <p:cNvSpPr/>
            <p:nvPr/>
          </p:nvSpPr>
          <p:spPr>
            <a:xfrm>
              <a:off x="1817725" y="4902464"/>
              <a:ext cx="1340998" cy="284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dirty="0"/>
                <a:t>전투 종료 단계</a:t>
              </a:r>
              <a:endParaRPr lang="en-US" altLang="ko-KR" sz="11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EA8E15E-369E-6324-C93C-A4AA8B84B9E8}"/>
                </a:ext>
              </a:extLst>
            </p:cNvPr>
            <p:cNvSpPr/>
            <p:nvPr/>
          </p:nvSpPr>
          <p:spPr>
            <a:xfrm>
              <a:off x="1502664" y="5245007"/>
              <a:ext cx="1620000" cy="9727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전투를 끝내고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결과를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결산하는 단계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5D0EF2F-A6E0-9524-4A75-A8DA2B8EB644}"/>
              </a:ext>
            </a:extLst>
          </p:cNvPr>
          <p:cNvSpPr/>
          <p:nvPr/>
        </p:nvSpPr>
        <p:spPr>
          <a:xfrm>
            <a:off x="2466373" y="3080208"/>
            <a:ext cx="541886" cy="6975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A1E31C5-CE66-987F-85B5-40167B180FEB}"/>
              </a:ext>
            </a:extLst>
          </p:cNvPr>
          <p:cNvSpPr/>
          <p:nvPr/>
        </p:nvSpPr>
        <p:spPr>
          <a:xfrm>
            <a:off x="4709375" y="3080208"/>
            <a:ext cx="541886" cy="6975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7AD9827B-A2AA-8EE3-C411-E662A40CB6EB}"/>
              </a:ext>
            </a:extLst>
          </p:cNvPr>
          <p:cNvSpPr/>
          <p:nvPr/>
        </p:nvSpPr>
        <p:spPr>
          <a:xfrm>
            <a:off x="6943111" y="3080208"/>
            <a:ext cx="541886" cy="6975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7591630-FC49-7070-15E2-9611A0796252}"/>
              </a:ext>
            </a:extLst>
          </p:cNvPr>
          <p:cNvSpPr/>
          <p:nvPr/>
        </p:nvSpPr>
        <p:spPr>
          <a:xfrm>
            <a:off x="9186113" y="3080208"/>
            <a:ext cx="541886" cy="6975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334682"/>
              </p:ext>
            </p:extLst>
          </p:nvPr>
        </p:nvGraphicFramePr>
        <p:xfrm>
          <a:off x="1557655" y="1515586"/>
          <a:ext cx="907669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몬스터와 조우하는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그룹에 포함된 몬스터와 전투를 시작할 경우 플레이어는 연결된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몬스터와 동시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웨이브 형태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전투를 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범위 내에 몬스터를 화면에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위치할 경우 해당 몬스터의 레벨과 이름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공격 범위에 몬스터가 들어올 경우 조준 점에 가장 가까운 몬스터가 타겟으로 설정되고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 마우스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선제 공격하여 전투에 들어갈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들어갈 경우 몬스터는 플레이어를 인식하는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가지고 공격 상태가 되어 플레이어를 공격하고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공격을 맞을 경우 피습되어 전투에 들어가게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9" name="그림 8" descr="PC 게임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8E5A057B-88DD-4B50-A31E-A790A6988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4179" y="4108990"/>
            <a:ext cx="4843641" cy="1887553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279E493-0380-4034-B7B4-C9495BB246AC}"/>
              </a:ext>
            </a:extLst>
          </p:cNvPr>
          <p:cNvSpPr/>
          <p:nvPr/>
        </p:nvSpPr>
        <p:spPr>
          <a:xfrm>
            <a:off x="4666268" y="4740586"/>
            <a:ext cx="2978870" cy="471340"/>
          </a:xfrm>
          <a:custGeom>
            <a:avLst/>
            <a:gdLst>
              <a:gd name="connsiteX0" fmla="*/ 0 w 2978870"/>
              <a:gd name="connsiteY0" fmla="*/ 56561 h 471340"/>
              <a:gd name="connsiteX1" fmla="*/ 0 w 2978870"/>
              <a:gd name="connsiteY1" fmla="*/ 282804 h 471340"/>
              <a:gd name="connsiteX2" fmla="*/ 810705 w 2978870"/>
              <a:gd name="connsiteY2" fmla="*/ 348792 h 471340"/>
              <a:gd name="connsiteX3" fmla="*/ 1659118 w 2978870"/>
              <a:gd name="connsiteY3" fmla="*/ 320511 h 471340"/>
              <a:gd name="connsiteX4" fmla="*/ 2469823 w 2978870"/>
              <a:gd name="connsiteY4" fmla="*/ 471340 h 471340"/>
              <a:gd name="connsiteX5" fmla="*/ 2978870 w 2978870"/>
              <a:gd name="connsiteY5" fmla="*/ 405353 h 471340"/>
              <a:gd name="connsiteX6" fmla="*/ 2922309 w 2978870"/>
              <a:gd name="connsiteY6" fmla="*/ 179109 h 471340"/>
              <a:gd name="connsiteX7" fmla="*/ 2535810 w 2978870"/>
              <a:gd name="connsiteY7" fmla="*/ 216817 h 471340"/>
              <a:gd name="connsiteX8" fmla="*/ 1517716 w 2978870"/>
              <a:gd name="connsiteY8" fmla="*/ 0 h 471340"/>
              <a:gd name="connsiteX9" fmla="*/ 471340 w 2978870"/>
              <a:gd name="connsiteY9" fmla="*/ 47134 h 471340"/>
              <a:gd name="connsiteX10" fmla="*/ 0 w 2978870"/>
              <a:gd name="connsiteY10" fmla="*/ 56561 h 47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78870" h="471340">
                <a:moveTo>
                  <a:pt x="0" y="56561"/>
                </a:moveTo>
                <a:lnTo>
                  <a:pt x="0" y="282804"/>
                </a:lnTo>
                <a:lnTo>
                  <a:pt x="810705" y="348792"/>
                </a:lnTo>
                <a:lnTo>
                  <a:pt x="1659118" y="320511"/>
                </a:lnTo>
                <a:lnTo>
                  <a:pt x="2469823" y="471340"/>
                </a:lnTo>
                <a:lnTo>
                  <a:pt x="2978870" y="405353"/>
                </a:lnTo>
                <a:lnTo>
                  <a:pt x="2922309" y="179109"/>
                </a:lnTo>
                <a:lnTo>
                  <a:pt x="2535810" y="216817"/>
                </a:lnTo>
                <a:lnTo>
                  <a:pt x="1517716" y="0"/>
                </a:lnTo>
                <a:lnTo>
                  <a:pt x="471340" y="47134"/>
                </a:lnTo>
                <a:lnTo>
                  <a:pt x="0" y="56561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7A22C-F6F6-4D0E-B822-66D2A646CBD4}"/>
              </a:ext>
            </a:extLst>
          </p:cNvPr>
          <p:cNvSpPr txBox="1"/>
          <p:nvPr/>
        </p:nvSpPr>
        <p:spPr>
          <a:xfrm>
            <a:off x="3674179" y="6000948"/>
            <a:ext cx="4843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몬스터 간의 연결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33222"/>
              </p:ext>
            </p:extLst>
          </p:nvPr>
        </p:nvGraphicFramePr>
        <p:xfrm>
          <a:off x="1481455" y="1881346"/>
          <a:ext cx="9229090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선제 공격하는 경우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선제 공격하는 경우 그리고 예외로 보스 전 등의 일종의 던전 입장이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몬스터에게 공격을 하는 방법에는 기본적인 평타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사용하는 방법과 공격을 포함하는 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사용하는 방법이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선제 공격을 할 경우 일반적으로 플레이어가 몬스터 보다 먼저 행동할 수 있어 전투에서 이점이 생기기 때문에 대부분의 플레이어는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선제 공격을 기본으로 하게 되며 약점 속성으로 공격할 경우 이점이 더 늘어나기 때문에 플레이어가 약점 속성의 캐릭터를 보유했을 경우 대부분 약점 속성의 캐릭터로 적을 선제 공격한다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비술의 경우 비술로 전투를 개시할 특별한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강한 데미지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 무시 강인도 감소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몬스터 전투 생략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있어 속성을 고려하지 않고 사용하여 전투를 개시하기도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6E4BCB-F01C-42B5-A647-2F819F3AADF5}"/>
              </a:ext>
            </a:extLst>
          </p:cNvPr>
          <p:cNvSpPr txBox="1"/>
          <p:nvPr/>
        </p:nvSpPr>
        <p:spPr>
          <a:xfrm>
            <a:off x="6787662" y="4210447"/>
            <a:ext cx="3781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E1A1B50-2046-4C78-B604-57B07BFE8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066364"/>
              </p:ext>
            </p:extLst>
          </p:nvPr>
        </p:nvGraphicFramePr>
        <p:xfrm>
          <a:off x="5763162" y="4614904"/>
          <a:ext cx="480599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280991579"/>
                    </a:ext>
                  </a:extLst>
                </a:gridCol>
                <a:gridCol w="3861118">
                  <a:extLst>
                    <a:ext uri="{9D8B030D-6E8A-4147-A177-3AD203B41FA5}">
                      <a16:colId xmlns:a16="http://schemas.microsoft.com/office/drawing/2014/main" val="22794042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※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비술의 종류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955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직접 공격형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비술 자체가 공격을 하는 비술이다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40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공격 강화형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비술이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의 일반 공격에 추가 효과를 부여하는 경우다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383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버프형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비술이 아군 캐릭터에게 버프를 부여하는 경우다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798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디버프형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비술이 일정 범위에 적 몬스터에게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디버프를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주는 경우다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425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회복형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비술이 캐릭터의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에너지 등을 회복시키는 경우다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294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44973"/>
              </p:ext>
            </p:extLst>
          </p:nvPr>
        </p:nvGraphicFramePr>
        <p:xfrm>
          <a:off x="2961322" y="1455685"/>
          <a:ext cx="6269355" cy="193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240">
                  <a:extLst>
                    <a:ext uri="{9D8B030D-6E8A-4147-A177-3AD203B41FA5}">
                      <a16:colId xmlns:a16="http://schemas.microsoft.com/office/drawing/2014/main" val="296807273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먼저 공격하는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선제 공격과 약점 선제 공격으로 분류할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선제 공격 종류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142168"/>
                  </a:ext>
                </a:extLst>
              </a:tr>
              <a:tr h="146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약점 속성이 아닌 속성으로 선제 공격을 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407206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약점 속성으로 선제 공격한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약점 속성 몬스터의 강인도와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일정량의 피해를 주고 전투를 시작한다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65101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2838557" y="6000948"/>
            <a:ext cx="6514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일반 선제 공격 </a:t>
            </a:r>
            <a:r>
              <a:rPr lang="en-US" altLang="ko-KR" sz="1400" dirty="0"/>
              <a:t>&amp; </a:t>
            </a:r>
            <a:r>
              <a:rPr lang="ko-KR" altLang="en-US" sz="1400" dirty="0"/>
              <a:t>약점 선제 공격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5EDF74-8B47-D950-688D-A7D44CDEC939}"/>
              </a:ext>
            </a:extLst>
          </p:cNvPr>
          <p:cNvGrpSpPr>
            <a:grpSpLocks noChangeAspect="1"/>
          </p:cNvGrpSpPr>
          <p:nvPr/>
        </p:nvGrpSpPr>
        <p:grpSpPr>
          <a:xfrm>
            <a:off x="2838558" y="3810042"/>
            <a:ext cx="6514881" cy="2172010"/>
            <a:chOff x="-670262" y="1949662"/>
            <a:chExt cx="11685065" cy="3895709"/>
          </a:xfrm>
        </p:grpSpPr>
        <p:pic>
          <p:nvPicPr>
            <p:cNvPr id="5" name="그림 4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CDFFA8B8-89DA-D270-1B9C-E2E732C8D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8" t="20906" r="16551" b="22288"/>
            <a:stretch/>
          </p:blipFill>
          <p:spPr>
            <a:xfrm>
              <a:off x="5223197" y="1949662"/>
              <a:ext cx="5791606" cy="3895709"/>
            </a:xfrm>
            <a:prstGeom prst="rect">
              <a:avLst/>
            </a:prstGeom>
          </p:spPr>
        </p:pic>
        <p:pic>
          <p:nvPicPr>
            <p:cNvPr id="10" name="그림 9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0666835-6375-3B48-DDDB-A74426E87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93" t="20995" r="16686" b="22199"/>
            <a:stretch/>
          </p:blipFill>
          <p:spPr>
            <a:xfrm>
              <a:off x="-670262" y="1949662"/>
              <a:ext cx="5791606" cy="3895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02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053216"/>
              </p:ext>
            </p:extLst>
          </p:nvPr>
        </p:nvGraphicFramePr>
        <p:xfrm>
          <a:off x="2958257" y="1702414"/>
          <a:ext cx="626935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당해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피습을 당할 경우 몬스터의 행동 순서가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캐릭터보다 빨라지게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2838557" y="6000948"/>
            <a:ext cx="6514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피습</a:t>
            </a:r>
            <a:endParaRPr lang="en-US" altLang="ko-KR" sz="1400" dirty="0"/>
          </a:p>
        </p:txBody>
      </p:sp>
      <p:pic>
        <p:nvPicPr>
          <p:cNvPr id="6" name="그림 5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CEE684BE-E4E0-8367-588D-0449FF122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5946" r="24026" b="25945"/>
          <a:stretch/>
        </p:blipFill>
        <p:spPr>
          <a:xfrm>
            <a:off x="3797509" y="2701566"/>
            <a:ext cx="4590853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8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 </a:t>
            </a:r>
            <a:r>
              <a:rPr lang="ko-KR" altLang="en-US" dirty="0"/>
              <a:t>선제 공격</a:t>
            </a:r>
            <a:r>
              <a:rPr lang="en-US" altLang="ko-KR" dirty="0"/>
              <a:t>/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8648719-3779-4814-BBCD-6B0A6B6E3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056556"/>
              </p:ext>
            </p:extLst>
          </p:nvPr>
        </p:nvGraphicFramePr>
        <p:xfrm>
          <a:off x="4303781" y="3552393"/>
          <a:ext cx="577079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52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5420043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적을 공격했는가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 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몬스터에게 공격을 당하지 않았는가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몬스터를 공격한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속성이 몬스터에 약점 속성에 들어가는가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약점 속성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적을 공격했을 경우 해당 약점을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가진 몬스터의 강인도와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피해를 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32C20043-1D65-4794-B634-85B83F51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05" y="1439863"/>
            <a:ext cx="4199018" cy="49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08C853C-6D2D-4899-B6DE-B1946F537D98}"/>
              </a:ext>
            </a:extLst>
          </p:cNvPr>
          <p:cNvSpPr>
            <a:spLocks noChangeAspect="1"/>
          </p:cNvSpPr>
          <p:nvPr/>
        </p:nvSpPr>
        <p:spPr>
          <a:xfrm>
            <a:off x="1259840" y="236742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EC7E06-9A3E-4E97-8AA3-8D4AE6A59F16}"/>
              </a:ext>
            </a:extLst>
          </p:cNvPr>
          <p:cNvSpPr>
            <a:spLocks noChangeAspect="1"/>
          </p:cNvSpPr>
          <p:nvPr/>
        </p:nvSpPr>
        <p:spPr>
          <a:xfrm>
            <a:off x="1259840" y="3161306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4C5B0-972C-4BE8-95AC-E9BEC57E3CB3}"/>
              </a:ext>
            </a:extLst>
          </p:cNvPr>
          <p:cNvSpPr>
            <a:spLocks noChangeAspect="1"/>
          </p:cNvSpPr>
          <p:nvPr/>
        </p:nvSpPr>
        <p:spPr>
          <a:xfrm>
            <a:off x="1259840" y="3972273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93B7E-D6D5-4C77-92B6-C2015CD61E3E}"/>
              </a:ext>
            </a:extLst>
          </p:cNvPr>
          <p:cNvSpPr txBox="1"/>
          <p:nvPr/>
        </p:nvSpPr>
        <p:spPr>
          <a:xfrm>
            <a:off x="4303781" y="4680153"/>
            <a:ext cx="47412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속성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해당 몬스터를 공략할 때 효과적인 속성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5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예외 경우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993202"/>
              </p:ext>
            </p:extLst>
          </p:nvPr>
        </p:nvGraphicFramePr>
        <p:xfrm>
          <a:off x="2222059" y="1449388"/>
          <a:ext cx="774788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허영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필드 탐색 단계를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허영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1614874" y="5957039"/>
            <a:ext cx="8962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꽃받침</a:t>
            </a:r>
            <a:r>
              <a:rPr lang="en-US" altLang="ko-KR" sz="1400" dirty="0"/>
              <a:t>, </a:t>
            </a:r>
            <a:r>
              <a:rPr lang="ko-KR" altLang="en-US" sz="1400" dirty="0"/>
              <a:t>허영</a:t>
            </a:r>
            <a:r>
              <a:rPr lang="en-US" altLang="ko-KR" sz="1400" dirty="0"/>
              <a:t>, </a:t>
            </a:r>
            <a:r>
              <a:rPr lang="ko-KR" altLang="en-US" sz="1400" dirty="0"/>
              <a:t>터널</a:t>
            </a:r>
            <a:r>
              <a:rPr lang="en-US" altLang="ko-KR" sz="1400" dirty="0"/>
              <a:t>, </a:t>
            </a:r>
            <a:r>
              <a:rPr lang="ko-KR" altLang="en-US" sz="1400" dirty="0"/>
              <a:t>여운</a:t>
            </a:r>
            <a:endParaRPr lang="en-US" altLang="ko-KR" sz="1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B25CFC9-E255-1C32-5181-9BBFDA055B5B}"/>
              </a:ext>
            </a:extLst>
          </p:cNvPr>
          <p:cNvGrpSpPr/>
          <p:nvPr/>
        </p:nvGrpSpPr>
        <p:grpSpPr>
          <a:xfrm>
            <a:off x="1614871" y="3722872"/>
            <a:ext cx="8962252" cy="2187393"/>
            <a:chOff x="276016" y="3712939"/>
            <a:chExt cx="8962252" cy="2187393"/>
          </a:xfrm>
        </p:grpSpPr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5117375" y="3712939"/>
              <a:ext cx="4120893" cy="2187393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BAF057F-9C88-383E-39AC-81C5CA1E6E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016" y="3714160"/>
              <a:ext cx="4817284" cy="2173971"/>
              <a:chOff x="276016" y="1664922"/>
              <a:chExt cx="9358176" cy="4223210"/>
            </a:xfrm>
          </p:grpSpPr>
          <p:pic>
            <p:nvPicPr>
              <p:cNvPr id="13" name="그림 12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0790DD80-AE60-D226-850C-AC1E4151C1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71" t="11959" r="54768" b="24824"/>
              <a:stretch/>
            </p:blipFill>
            <p:spPr>
              <a:xfrm>
                <a:off x="276016" y="1664922"/>
                <a:ext cx="3011939" cy="4223209"/>
              </a:xfrm>
              <a:prstGeom prst="rect">
                <a:avLst/>
              </a:prstGeom>
            </p:spPr>
          </p:pic>
          <p:pic>
            <p:nvPicPr>
              <p:cNvPr id="16" name="그림 15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4A5E3355-4082-9CF4-C4CA-9DD962A3A8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71" t="10998" r="54768" b="27422"/>
              <a:stretch/>
            </p:blipFill>
            <p:spPr>
              <a:xfrm>
                <a:off x="3327661" y="1664923"/>
                <a:ext cx="3091991" cy="4223209"/>
              </a:xfrm>
              <a:prstGeom prst="rect">
                <a:avLst/>
              </a:prstGeom>
            </p:spPr>
          </p:pic>
          <p:pic>
            <p:nvPicPr>
              <p:cNvPr id="18" name="그림 17" descr="스크린샷, PC 게임, 비디오 게임 소프트웨어, 식물이(가) 표시된 사진&#10;&#10;자동 생성된 설명">
                <a:extLst>
                  <a:ext uri="{FF2B5EF4-FFF2-40B4-BE49-F238E27FC236}">
                    <a16:creationId xmlns:a16="http://schemas.microsoft.com/office/drawing/2014/main" id="{713E0A34-C9F1-5E79-BAD1-9C8527CF4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55" r="55550" b="30722"/>
              <a:stretch/>
            </p:blipFill>
            <p:spPr>
              <a:xfrm>
                <a:off x="6459358" y="1664923"/>
                <a:ext cx="3174834" cy="422320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Pages>7</Pages>
  <Words>2481</Words>
  <Characters>0</Characters>
  <Application>Microsoft Office PowerPoint</Application>
  <DocSecurity>0</DocSecurity>
  <PresentationFormat>와이드스크린</PresentationFormat>
  <Lines>0</Lines>
  <Paragraphs>387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전투 개시 단계</vt:lpstr>
      <vt:lpstr>전투 개시 단계-선제 공격</vt:lpstr>
      <vt:lpstr>전투 개시 단계-피습</vt:lpstr>
      <vt:lpstr>전투 개시 단계- 선제 공격/피습 차트</vt:lpstr>
      <vt:lpstr>전투 개시 단계-예외 경우</vt:lpstr>
      <vt:lpstr>행동 서열 단계</vt:lpstr>
      <vt:lpstr>전투 단계</vt:lpstr>
      <vt:lpstr>전투 단계-턴</vt:lpstr>
      <vt:lpstr>전투 단계-속성</vt:lpstr>
      <vt:lpstr>전투 단계-강인도</vt:lpstr>
      <vt:lpstr>전투 단계-약점 속성</vt:lpstr>
      <vt:lpstr>전투 단계-강인도 피해 차트</vt:lpstr>
      <vt:lpstr>전투 단계-약점 격파 상태</vt:lpstr>
      <vt:lpstr>전투 단계-격파 효과</vt:lpstr>
      <vt:lpstr>전투 단계-약점 격파 차트</vt:lpstr>
      <vt:lpstr>전투 단계-약점 격파 상태 차트</vt:lpstr>
      <vt:lpstr>전투 종료 단계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644</cp:revision>
  <dcterms:modified xsi:type="dcterms:W3CDTF">2024-04-22T10:52:36Z</dcterms:modified>
  <cp:version>9.103.97.45139</cp:version>
</cp:coreProperties>
</file>